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4" r:id="rId18"/>
    <p:sldId id="273" r:id="rId19"/>
    <p:sldId id="275" r:id="rId20"/>
    <p:sldId id="278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5" r:id="rId31"/>
    <p:sldId id="286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9B388-1282-4A8E-A92C-136A74B4623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E96F7-3783-4A12-9E8C-C5D32EF6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E96F7-3783-4A12-9E8C-C5D32EF614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/.iana.org/assignment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pdump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Sniffing the </a:t>
            </a:r>
            <a:r>
              <a:rPr lang="en-US" dirty="0" smtClean="0"/>
              <a:t>Network</a:t>
            </a:r>
            <a:br>
              <a:rPr lang="en-US" dirty="0" smtClean="0"/>
            </a:br>
            <a:r>
              <a:rPr lang="en-US" dirty="0" smtClean="0"/>
              <a:t>(Programming with </a:t>
            </a:r>
            <a:r>
              <a:rPr lang="en-US" dirty="0" err="1" smtClean="0"/>
              <a:t>Libpcap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Yingwu Zhu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852" y="549798"/>
            <a:ext cx="8821548" cy="450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things for packet sniffer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048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Transport layer protocol</a:t>
            </a:r>
          </a:p>
          <a:p>
            <a:r>
              <a:rPr lang="en-US" sz="2600" dirty="0" smtClean="0"/>
              <a:t>If it is IPv4 datagram, a quick look on the protocol field of the IP header will know the transport layer protocol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624330" y="1295400"/>
            <a:ext cx="651967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/* IP header */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sniff_ip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u_char</a:t>
            </a:r>
            <a:r>
              <a:rPr lang="en-US" dirty="0" smtClean="0"/>
              <a:t>  </a:t>
            </a:r>
            <a:r>
              <a:rPr lang="en-US" dirty="0" err="1" smtClean="0"/>
              <a:t>ip_vhl</a:t>
            </a:r>
            <a:r>
              <a:rPr lang="en-US" dirty="0" smtClean="0"/>
              <a:t>;                 /* version &lt;&lt; 4 | header length &gt;&gt; 2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u_char</a:t>
            </a:r>
            <a:r>
              <a:rPr lang="en-US" dirty="0" smtClean="0"/>
              <a:t>  </a:t>
            </a:r>
            <a:r>
              <a:rPr lang="en-US" dirty="0" err="1" smtClean="0"/>
              <a:t>ip_tos</a:t>
            </a:r>
            <a:r>
              <a:rPr lang="en-US" dirty="0" smtClean="0"/>
              <a:t>;                 /* type of service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u_short</a:t>
            </a:r>
            <a:r>
              <a:rPr lang="en-US" dirty="0" smtClean="0"/>
              <a:t> </a:t>
            </a:r>
            <a:r>
              <a:rPr lang="en-US" dirty="0" err="1" smtClean="0"/>
              <a:t>ip_len</a:t>
            </a:r>
            <a:r>
              <a:rPr lang="en-US" dirty="0" smtClean="0"/>
              <a:t>;                 /* total length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u_short</a:t>
            </a:r>
            <a:r>
              <a:rPr lang="en-US" dirty="0" smtClean="0"/>
              <a:t> </a:t>
            </a:r>
            <a:r>
              <a:rPr lang="en-US" dirty="0" err="1" smtClean="0"/>
              <a:t>ip_id</a:t>
            </a:r>
            <a:r>
              <a:rPr lang="en-US" dirty="0" smtClean="0"/>
              <a:t>;                  /* identification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u_short</a:t>
            </a:r>
            <a:r>
              <a:rPr lang="en-US" dirty="0" smtClean="0"/>
              <a:t> </a:t>
            </a:r>
            <a:r>
              <a:rPr lang="en-US" dirty="0" err="1" smtClean="0"/>
              <a:t>ip_off</a:t>
            </a:r>
            <a:r>
              <a:rPr lang="en-US" dirty="0" smtClean="0"/>
              <a:t>;                 /* fragment offset field */</a:t>
            </a:r>
          </a:p>
          <a:p>
            <a:r>
              <a:rPr lang="en-US" dirty="0" smtClean="0"/>
              <a:t>        #define IP_RF 0x8000            /* reserved fragment flag */</a:t>
            </a:r>
          </a:p>
          <a:p>
            <a:r>
              <a:rPr lang="en-US" dirty="0" smtClean="0"/>
              <a:t>        #define IP_DF 0x4000            /* </a:t>
            </a:r>
            <a:r>
              <a:rPr lang="en-US" dirty="0" err="1" smtClean="0"/>
              <a:t>dont</a:t>
            </a:r>
            <a:r>
              <a:rPr lang="en-US" dirty="0" smtClean="0"/>
              <a:t> fragment flag */</a:t>
            </a:r>
          </a:p>
          <a:p>
            <a:r>
              <a:rPr lang="en-US" dirty="0" smtClean="0"/>
              <a:t>        #define IP_MF 0x2000            /* more fragments flag */</a:t>
            </a:r>
          </a:p>
          <a:p>
            <a:r>
              <a:rPr lang="en-US" dirty="0" smtClean="0"/>
              <a:t>        #define IP_OFFMASK 0x1fff       /* mask for fragmenting bits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u_char</a:t>
            </a:r>
            <a:r>
              <a:rPr lang="en-US" dirty="0" smtClean="0"/>
              <a:t>  </a:t>
            </a:r>
            <a:r>
              <a:rPr lang="en-US" dirty="0" err="1" smtClean="0"/>
              <a:t>ip_ttl</a:t>
            </a:r>
            <a:r>
              <a:rPr lang="en-US" dirty="0" smtClean="0"/>
              <a:t>;                 /* time to live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u_char</a:t>
            </a:r>
            <a:r>
              <a:rPr lang="en-US" dirty="0" smtClean="0"/>
              <a:t>  </a:t>
            </a:r>
            <a:r>
              <a:rPr lang="en-US" dirty="0" err="1" smtClean="0"/>
              <a:t>ip_p</a:t>
            </a:r>
            <a:r>
              <a:rPr lang="en-US" dirty="0" smtClean="0"/>
              <a:t>;                   /* protocol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u_short</a:t>
            </a:r>
            <a:r>
              <a:rPr lang="en-US" dirty="0" smtClean="0"/>
              <a:t> </a:t>
            </a:r>
            <a:r>
              <a:rPr lang="en-US" dirty="0" err="1" smtClean="0"/>
              <a:t>ip_sum</a:t>
            </a:r>
            <a:r>
              <a:rPr lang="en-US" dirty="0" smtClean="0"/>
              <a:t>;                 /* checksum */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struct</a:t>
            </a:r>
            <a:r>
              <a:rPr lang="en-US" dirty="0" smtClean="0"/>
              <a:t>  </a:t>
            </a:r>
            <a:r>
              <a:rPr lang="en-US" dirty="0" err="1" smtClean="0"/>
              <a:t>in_addr</a:t>
            </a:r>
            <a:r>
              <a:rPr lang="en-US" dirty="0" smtClean="0"/>
              <a:t> </a:t>
            </a:r>
            <a:r>
              <a:rPr lang="en-US" dirty="0" err="1" smtClean="0"/>
              <a:t>ip_src,ip_dst</a:t>
            </a:r>
            <a:r>
              <a:rPr lang="en-US" dirty="0" smtClean="0"/>
              <a:t>;  /* source and </a:t>
            </a:r>
            <a:r>
              <a:rPr lang="en-US" dirty="0" err="1" smtClean="0"/>
              <a:t>dest</a:t>
            </a:r>
            <a:r>
              <a:rPr lang="en-US" dirty="0" smtClean="0"/>
              <a:t> address */</a:t>
            </a:r>
          </a:p>
          <a:p>
            <a:r>
              <a:rPr lang="en-US" dirty="0" smtClean="0"/>
              <a:t>};</a:t>
            </a:r>
          </a:p>
          <a:p>
            <a:r>
              <a:rPr lang="en-US" dirty="0" smtClean="0"/>
              <a:t>#define IP_HL(</a:t>
            </a:r>
            <a:r>
              <a:rPr lang="en-US" dirty="0" err="1" smtClean="0"/>
              <a:t>ip</a:t>
            </a:r>
            <a:r>
              <a:rPr lang="en-US" dirty="0" smtClean="0"/>
              <a:t>)               (((</a:t>
            </a:r>
            <a:r>
              <a:rPr lang="en-US" dirty="0" err="1" smtClean="0"/>
              <a:t>ip</a:t>
            </a:r>
            <a:r>
              <a:rPr lang="en-US" dirty="0" smtClean="0"/>
              <a:t>)-&gt;</a:t>
            </a:r>
            <a:r>
              <a:rPr lang="en-US" dirty="0" err="1" smtClean="0"/>
              <a:t>ip_vhl</a:t>
            </a:r>
            <a:r>
              <a:rPr lang="en-US" dirty="0" smtClean="0"/>
              <a:t>) &amp; 0x0f)</a:t>
            </a:r>
          </a:p>
          <a:p>
            <a:r>
              <a:rPr lang="en-US" dirty="0" smtClean="0"/>
              <a:t>#define IP_V(</a:t>
            </a:r>
            <a:r>
              <a:rPr lang="en-US" dirty="0" err="1" smtClean="0"/>
              <a:t>ip</a:t>
            </a:r>
            <a:r>
              <a:rPr lang="en-US" dirty="0" smtClean="0"/>
              <a:t>)                (((</a:t>
            </a:r>
            <a:r>
              <a:rPr lang="en-US" dirty="0" err="1" smtClean="0"/>
              <a:t>ip</a:t>
            </a:r>
            <a:r>
              <a:rPr lang="en-US" dirty="0" smtClean="0"/>
              <a:t>)-&gt;</a:t>
            </a:r>
            <a:r>
              <a:rPr lang="en-US" dirty="0" err="1" smtClean="0"/>
              <a:t>ip_vhl</a:t>
            </a:r>
            <a:r>
              <a:rPr lang="en-US" dirty="0" smtClean="0"/>
              <a:t>) &gt;&gt; 4)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54" y="762000"/>
            <a:ext cx="8470546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47800" y="5791200"/>
            <a:ext cx="6670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hlinkClick r:id="rId4"/>
              </a:rPr>
              <a:t>http://www/.iana.org/assignments</a:t>
            </a:r>
            <a:r>
              <a:rPr lang="en-US" sz="2400" i="1" dirty="0" smtClean="0"/>
              <a:t> for complete list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things for packet sniffer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Application layer protocol</a:t>
            </a:r>
          </a:p>
          <a:p>
            <a:r>
              <a:rPr lang="en-US" dirty="0" smtClean="0"/>
              <a:t>A bit harder to distinguish because the TCP header does not provide any info about the payload it transports</a:t>
            </a:r>
          </a:p>
          <a:p>
            <a:pPr lvl="1">
              <a:buNone/>
            </a:pPr>
            <a:r>
              <a:rPr lang="en-US" dirty="0" smtClean="0"/>
              <a:t>-- But port # could provide a useful clue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Malformed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packet sniffer must handle malformed packets!</a:t>
            </a:r>
          </a:p>
          <a:p>
            <a:r>
              <a:rPr lang="en-US" dirty="0" smtClean="0"/>
              <a:t>Fact #1: An </a:t>
            </a:r>
            <a:r>
              <a:rPr lang="en-US" dirty="0" err="1" smtClean="0">
                <a:solidFill>
                  <a:srgbClr val="FF0000"/>
                </a:solidFill>
              </a:rPr>
              <a:t>ethertype</a:t>
            </a:r>
            <a:r>
              <a:rPr lang="en-US" dirty="0" smtClean="0"/>
              <a:t> (for ARP) does not mean we’ll find an ARP header</a:t>
            </a:r>
          </a:p>
          <a:p>
            <a:r>
              <a:rPr lang="en-US" dirty="0" smtClean="0"/>
              <a:t>Fact #2: We cannot  trust the protocol field of IP datagram to contain the correct value for the following header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packet sniffer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Check the whole size of the received packet</a:t>
            </a:r>
          </a:p>
          <a:p>
            <a:pPr lvl="1"/>
            <a:r>
              <a:rPr lang="en-US" dirty="0" smtClean="0"/>
              <a:t>ARP packet (14+28 = 42), different size packets have to be discarded</a:t>
            </a:r>
          </a:p>
          <a:p>
            <a:r>
              <a:rPr lang="en-US" dirty="0" smtClean="0"/>
              <a:t>Check IP &amp; TCP checksums (corrupted to be discarded)</a:t>
            </a:r>
          </a:p>
          <a:p>
            <a:r>
              <a:rPr lang="en-US" dirty="0" smtClean="0"/>
              <a:t>Check encoding </a:t>
            </a:r>
          </a:p>
          <a:p>
            <a:pPr lvl="1"/>
            <a:r>
              <a:rPr lang="en-US" dirty="0" smtClean="0"/>
              <a:t>HTTP &amp; SMTP: text oriented </a:t>
            </a:r>
          </a:p>
          <a:p>
            <a:pPr lvl="1"/>
            <a:r>
              <a:rPr lang="en-US" dirty="0" smtClean="0"/>
              <a:t>TCP/IP: binary format</a:t>
            </a:r>
          </a:p>
          <a:p>
            <a:r>
              <a:rPr lang="en-US" dirty="0" smtClean="0"/>
              <a:t>Any data extracted for later use should be validated</a:t>
            </a:r>
          </a:p>
          <a:p>
            <a:pPr lvl="1"/>
            <a:r>
              <a:rPr lang="en-US" dirty="0" smtClean="0"/>
              <a:t>If the payload of a packet contains an IP </a:t>
            </a:r>
            <a:r>
              <a:rPr lang="en-US" dirty="0" err="1" smtClean="0"/>
              <a:t>addr</a:t>
            </a:r>
            <a:r>
              <a:rPr lang="en-US" dirty="0" smtClean="0"/>
              <a:t>, check it is a valid IP </a:t>
            </a:r>
            <a:r>
              <a:rPr lang="en-US" dirty="0" err="1" smtClean="0"/>
              <a:t>addr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with </a:t>
            </a:r>
            <a:r>
              <a:rPr lang="en-US" dirty="0" err="1" smtClean="0"/>
              <a:t>Pcap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3100" dirty="0" smtClean="0"/>
              <a:t>Normal program flow of a </a:t>
            </a:r>
            <a:r>
              <a:rPr lang="en-US" sz="3100" dirty="0" err="1" smtClean="0"/>
              <a:t>pcap</a:t>
            </a:r>
            <a:r>
              <a:rPr lang="en-US" sz="3100" dirty="0" smtClean="0"/>
              <a:t> application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Pcap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Determine which interface we sniff on</a:t>
            </a:r>
          </a:p>
          <a:p>
            <a:r>
              <a:rPr lang="en-US" dirty="0" smtClean="0"/>
              <a:t>Initialize </a:t>
            </a:r>
            <a:r>
              <a:rPr lang="en-US" dirty="0" err="1" smtClean="0"/>
              <a:t>pcap</a:t>
            </a:r>
            <a:endParaRPr lang="en-US" dirty="0" smtClean="0"/>
          </a:p>
          <a:p>
            <a:pPr lvl="1"/>
            <a:r>
              <a:rPr lang="en-US" dirty="0" smtClean="0"/>
              <a:t>Tell </a:t>
            </a:r>
            <a:r>
              <a:rPr lang="en-US" dirty="0" err="1" smtClean="0"/>
              <a:t>pcap</a:t>
            </a:r>
            <a:r>
              <a:rPr lang="en-US" dirty="0" smtClean="0"/>
              <a:t> what device we are sniffing on</a:t>
            </a:r>
          </a:p>
          <a:p>
            <a:r>
              <a:rPr lang="en-US" dirty="0" smtClean="0"/>
              <a:t>Set filter</a:t>
            </a:r>
          </a:p>
          <a:p>
            <a:pPr lvl="1"/>
            <a:r>
              <a:rPr lang="en-US" dirty="0" smtClean="0"/>
              <a:t>Sniff on specific traffic</a:t>
            </a:r>
          </a:p>
          <a:p>
            <a:pPr lvl="1"/>
            <a:r>
              <a:rPr lang="en-US" dirty="0" smtClean="0"/>
              <a:t>E.g., only TCP/IP packets, only packets going to port </a:t>
            </a:r>
            <a:r>
              <a:rPr lang="en-US" dirty="0" smtClean="0"/>
              <a:t>23</a:t>
            </a:r>
          </a:p>
          <a:p>
            <a:r>
              <a:rPr lang="en-US" dirty="0" smtClean="0"/>
              <a:t>Capture loop</a:t>
            </a:r>
          </a:p>
          <a:p>
            <a:pPr lvl="1"/>
            <a:r>
              <a:rPr lang="en-US" dirty="0" smtClean="0"/>
              <a:t>Process captured packets</a:t>
            </a:r>
          </a:p>
          <a:p>
            <a:r>
              <a:rPr lang="en-US" dirty="0" smtClean="0"/>
              <a:t>Close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Data Encapsulation in Ethernet Networks using the TCP/IP protocol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734" y="2895600"/>
            <a:ext cx="854026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char *</a:t>
            </a:r>
            <a:r>
              <a:rPr lang="en-US" b="1" dirty="0" err="1" smtClean="0"/>
              <a:t>pcap_lookupdev</a:t>
            </a:r>
            <a:r>
              <a:rPr lang="en-US" b="1" dirty="0" smtClean="0"/>
              <a:t>(char *</a:t>
            </a:r>
            <a:r>
              <a:rPr lang="en-US" b="1" dirty="0" err="1" smtClean="0"/>
              <a:t>errbuf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returns a pointer to a network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If there is an error, </a:t>
            </a:r>
            <a:r>
              <a:rPr lang="en-US" b="1" dirty="0" smtClean="0"/>
              <a:t>NULL</a:t>
            </a:r>
            <a:r>
              <a:rPr lang="en-US" dirty="0" smtClean="0"/>
              <a:t> is returned and </a:t>
            </a:r>
            <a:r>
              <a:rPr lang="en-US" i="1" dirty="0" err="1" smtClean="0"/>
              <a:t>errbuf</a:t>
            </a:r>
            <a:r>
              <a:rPr lang="en-US" dirty="0" smtClean="0"/>
              <a:t> is filled in with an </a:t>
            </a:r>
            <a:r>
              <a:rPr lang="en-US" dirty="0" smtClean="0"/>
              <a:t>appropriate </a:t>
            </a:r>
            <a:r>
              <a:rPr lang="en-US" dirty="0" smtClean="0"/>
              <a:t>error </a:t>
            </a:r>
            <a:r>
              <a:rPr lang="en-US" dirty="0" smtClean="0"/>
              <a:t>message</a:t>
            </a:r>
          </a:p>
          <a:p>
            <a:pPr lvl="1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portable C/C++ library for network traffic </a:t>
            </a:r>
            <a:r>
              <a:rPr lang="en-US" dirty="0" smtClean="0"/>
              <a:t>capture</a:t>
            </a:r>
          </a:p>
          <a:p>
            <a:r>
              <a:rPr lang="en-US" dirty="0" smtClean="0">
                <a:hlinkClick r:id="rId3"/>
              </a:rPr>
              <a:t>http://www.tcpdump.org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pcap_lookupnet</a:t>
            </a:r>
            <a:r>
              <a:rPr lang="en-US" sz="2400" b="1" dirty="0" smtClean="0"/>
              <a:t>(const char *device, bpf_u_int32 *</a:t>
            </a:r>
            <a:r>
              <a:rPr lang="en-US" sz="2400" b="1" dirty="0" err="1" smtClean="0"/>
              <a:t>netp</a:t>
            </a:r>
            <a:r>
              <a:rPr lang="en-US" sz="2400" b="1" dirty="0" smtClean="0"/>
              <a:t>, </a:t>
            </a:r>
            <a:br>
              <a:rPr lang="en-US" sz="2400" b="1" dirty="0" smtClean="0"/>
            </a:br>
            <a:r>
              <a:rPr lang="en-US" sz="2400" b="1" dirty="0" smtClean="0"/>
              <a:t>        bpf_u_int32 *</a:t>
            </a:r>
            <a:r>
              <a:rPr lang="en-US" sz="2400" b="1" dirty="0" err="1" smtClean="0"/>
              <a:t>maskp</a:t>
            </a:r>
            <a:r>
              <a:rPr lang="en-US" sz="2400" b="1" dirty="0" smtClean="0"/>
              <a:t>, char *</a:t>
            </a:r>
            <a:r>
              <a:rPr lang="en-US" sz="2400" b="1" dirty="0" err="1" smtClean="0"/>
              <a:t>errbuf</a:t>
            </a:r>
            <a:r>
              <a:rPr lang="en-US" sz="2400" b="1" dirty="0" smtClean="0"/>
              <a:t>)</a:t>
            </a:r>
          </a:p>
          <a:p>
            <a:pPr lvl="1"/>
            <a:r>
              <a:rPr lang="en-US" sz="2000" dirty="0" smtClean="0"/>
              <a:t>determine the network number and mask associated with the network device </a:t>
            </a:r>
            <a:r>
              <a:rPr lang="en-US" sz="2000" b="1" dirty="0" err="1" smtClean="0"/>
              <a:t>device</a:t>
            </a:r>
            <a:r>
              <a:rPr lang="en-US" sz="2000" dirty="0" smtClean="0"/>
              <a:t>. Both </a:t>
            </a:r>
            <a:r>
              <a:rPr lang="en-US" sz="2000" i="1" dirty="0" err="1" smtClean="0"/>
              <a:t>netp</a:t>
            </a:r>
            <a:r>
              <a:rPr lang="en-US" sz="2000" dirty="0" smtClean="0"/>
              <a:t> and </a:t>
            </a:r>
            <a:r>
              <a:rPr lang="en-US" sz="2000" i="1" dirty="0" err="1" smtClean="0"/>
              <a:t>maskp</a:t>
            </a:r>
            <a:r>
              <a:rPr lang="en-US" sz="2000" dirty="0" smtClean="0"/>
              <a:t> are </a:t>
            </a:r>
            <a:r>
              <a:rPr lang="en-US" sz="2000" i="1" dirty="0" smtClean="0"/>
              <a:t>bpf_u_int32</a:t>
            </a:r>
            <a:r>
              <a:rPr lang="en-US" sz="2000" dirty="0" smtClean="0"/>
              <a:t> pointers. </a:t>
            </a:r>
            <a:endParaRPr lang="en-US" sz="20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dirty="0" smtClean="0"/>
              <a:t>return of -1 indicates an error in which case </a:t>
            </a:r>
            <a:r>
              <a:rPr lang="en-US" sz="2000" i="1" dirty="0" err="1" smtClean="0"/>
              <a:t>errbuf</a:t>
            </a:r>
            <a:r>
              <a:rPr lang="en-US" sz="2000" dirty="0" smtClean="0"/>
              <a:t> is filled in with an appropriate error message. 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the device for sniffing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458200" cy="18288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pcap_t</a:t>
            </a:r>
            <a:r>
              <a:rPr lang="en-US" sz="2000" dirty="0" smtClean="0"/>
              <a:t> *</a:t>
            </a:r>
            <a:r>
              <a:rPr lang="en-US" sz="2000" dirty="0" err="1" smtClean="0"/>
              <a:t>pcap_open_live</a:t>
            </a:r>
            <a:r>
              <a:rPr lang="en-US" sz="2000" dirty="0" smtClean="0"/>
              <a:t>(char *device,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snaplen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promisc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to_ms</a:t>
            </a:r>
            <a:r>
              <a:rPr lang="en-US" sz="2000" dirty="0" smtClean="0"/>
              <a:t>, char *</a:t>
            </a:r>
            <a:r>
              <a:rPr lang="en-US" sz="2000" dirty="0" err="1" smtClean="0"/>
              <a:t>ebuf</a:t>
            </a:r>
            <a:r>
              <a:rPr lang="en-US" sz="2000" dirty="0" smtClean="0"/>
              <a:t>) </a:t>
            </a:r>
            <a:endParaRPr lang="en-US" sz="2000" dirty="0" smtClean="0"/>
          </a:p>
          <a:p>
            <a:pPr lvl="1"/>
            <a:r>
              <a:rPr lang="en-US" sz="1600" dirty="0" err="1" smtClean="0"/>
              <a:t>s</a:t>
            </a:r>
            <a:r>
              <a:rPr lang="en-US" sz="1600" dirty="0" err="1" smtClean="0"/>
              <a:t>naplen</a:t>
            </a:r>
            <a:r>
              <a:rPr lang="en-US" sz="1600" dirty="0" smtClean="0"/>
              <a:t>: an integer which defines the maximum number of bytes to be captured by </a:t>
            </a:r>
            <a:r>
              <a:rPr lang="en-US" sz="1600" dirty="0" err="1" smtClean="0"/>
              <a:t>pcap</a:t>
            </a:r>
            <a:endParaRPr lang="en-US" sz="1600" dirty="0" smtClean="0"/>
          </a:p>
          <a:p>
            <a:pPr lvl="1"/>
            <a:r>
              <a:rPr lang="en-US" sz="1600" dirty="0" err="1" smtClean="0"/>
              <a:t>p</a:t>
            </a:r>
            <a:r>
              <a:rPr lang="en-US" sz="1600" dirty="0" err="1" smtClean="0"/>
              <a:t>romisc</a:t>
            </a:r>
            <a:r>
              <a:rPr lang="en-US" sz="1600" dirty="0" smtClean="0"/>
              <a:t>:  set to true, brings the interface into promiscuous </a:t>
            </a:r>
            <a:r>
              <a:rPr lang="en-US" sz="1600" dirty="0" smtClean="0"/>
              <a:t>mode</a:t>
            </a:r>
          </a:p>
          <a:p>
            <a:pPr lvl="1"/>
            <a:r>
              <a:rPr lang="en-US" sz="1600" dirty="0" err="1" smtClean="0"/>
              <a:t>to_ms</a:t>
            </a:r>
            <a:r>
              <a:rPr lang="en-US" sz="1600" dirty="0" smtClean="0"/>
              <a:t> is the read time out in milliseconds </a:t>
            </a:r>
            <a:endParaRPr lang="en-US" sz="1600" dirty="0" smtClean="0"/>
          </a:p>
          <a:p>
            <a:pPr lvl="1">
              <a:buNone/>
            </a:pPr>
            <a:endParaRPr lang="en-US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799" y="2971800"/>
            <a:ext cx="807720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the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pcap_compile</a:t>
            </a:r>
            <a:r>
              <a:rPr lang="en-US" sz="2400" dirty="0" smtClean="0"/>
              <a:t>(</a:t>
            </a:r>
            <a:r>
              <a:rPr lang="en-US" sz="2400" dirty="0" err="1" smtClean="0"/>
              <a:t>pcap_t</a:t>
            </a:r>
            <a:r>
              <a:rPr lang="en-US" sz="2400" dirty="0" smtClean="0"/>
              <a:t> *p,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bpf_program</a:t>
            </a:r>
            <a:r>
              <a:rPr lang="en-US" sz="2400" dirty="0" smtClean="0"/>
              <a:t> *</a:t>
            </a:r>
            <a:r>
              <a:rPr lang="en-US" sz="2400" dirty="0" err="1" smtClean="0"/>
              <a:t>fp</a:t>
            </a:r>
            <a:r>
              <a:rPr lang="en-US" sz="2400" dirty="0" smtClean="0"/>
              <a:t>, char *</a:t>
            </a:r>
            <a:r>
              <a:rPr lang="en-US" sz="2400" dirty="0" err="1" smtClean="0"/>
              <a:t>str</a:t>
            </a:r>
            <a:r>
              <a:rPr lang="en-US" sz="2400" dirty="0" smtClean="0"/>
              <a:t>, </a:t>
            </a:r>
            <a:r>
              <a:rPr lang="en-US" sz="2400" dirty="0" err="1" smtClean="0"/>
              <a:t>int</a:t>
            </a:r>
            <a:r>
              <a:rPr lang="en-US" sz="2400" dirty="0" smtClean="0"/>
              <a:t> optimize, bpf_u_int32 </a:t>
            </a:r>
            <a:r>
              <a:rPr lang="en-US" sz="2400" dirty="0" err="1" smtClean="0"/>
              <a:t>netmask</a:t>
            </a:r>
            <a:r>
              <a:rPr lang="en-US" sz="2400" dirty="0" smtClean="0"/>
              <a:t>) </a:t>
            </a:r>
            <a:endParaRPr lang="en-US" sz="2400" dirty="0" smtClean="0"/>
          </a:p>
          <a:p>
            <a:pPr lvl="1"/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: a reference to the place we will store the compiled version of our filter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3nd </a:t>
            </a:r>
            <a:r>
              <a:rPr lang="en-US" sz="2000" dirty="0" err="1" smtClean="0"/>
              <a:t>para</a:t>
            </a:r>
            <a:r>
              <a:rPr lang="en-US" sz="2000" dirty="0" smtClean="0"/>
              <a:t>: filter expression in string format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pcap_setfilter</a:t>
            </a:r>
            <a:r>
              <a:rPr lang="en-US" sz="2400" dirty="0" smtClean="0"/>
              <a:t>(</a:t>
            </a:r>
            <a:r>
              <a:rPr lang="en-US" sz="2400" dirty="0" err="1" smtClean="0"/>
              <a:t>pcap_t</a:t>
            </a:r>
            <a:r>
              <a:rPr lang="en-US" sz="2400" dirty="0" smtClean="0"/>
              <a:t> *p,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bpf_program</a:t>
            </a:r>
            <a:r>
              <a:rPr lang="en-US" sz="2400" dirty="0" smtClean="0"/>
              <a:t> *</a:t>
            </a:r>
            <a:r>
              <a:rPr lang="en-US" sz="2400" dirty="0" err="1" smtClean="0"/>
              <a:t>fp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Apply the compiled filter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0"/>
            <a:ext cx="853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sniffing (I)</a:t>
            </a:r>
            <a:br>
              <a:rPr lang="en-US" dirty="0" smtClean="0"/>
            </a:br>
            <a:r>
              <a:rPr lang="en-US" sz="3100" dirty="0" smtClean="0"/>
              <a:t>- capturing single packet at a time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u_char</a:t>
            </a:r>
            <a:r>
              <a:rPr lang="en-US" sz="2400" dirty="0" smtClean="0"/>
              <a:t> *</a:t>
            </a:r>
            <a:r>
              <a:rPr lang="en-US" sz="2400" dirty="0" err="1" smtClean="0"/>
              <a:t>pcap_next</a:t>
            </a:r>
            <a:r>
              <a:rPr lang="en-US" sz="2400" dirty="0" smtClean="0"/>
              <a:t>(</a:t>
            </a:r>
            <a:r>
              <a:rPr lang="en-US" sz="2400" dirty="0" err="1" smtClean="0"/>
              <a:t>pcap_t</a:t>
            </a:r>
            <a:r>
              <a:rPr lang="en-US" sz="2400" dirty="0" smtClean="0"/>
              <a:t> *p,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pcap_pkthdr</a:t>
            </a:r>
            <a:r>
              <a:rPr lang="en-US" sz="2400" dirty="0" smtClean="0"/>
              <a:t> *h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pcap_pkthdr</a:t>
            </a:r>
            <a:r>
              <a:rPr lang="en-US" sz="2400" dirty="0" smtClean="0"/>
              <a:t> {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	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timeval</a:t>
            </a:r>
            <a:r>
              <a:rPr lang="en-US" sz="2400" dirty="0" smtClean="0"/>
              <a:t> </a:t>
            </a:r>
            <a:r>
              <a:rPr lang="en-US" sz="2400" dirty="0" err="1" smtClean="0"/>
              <a:t>ts</a:t>
            </a:r>
            <a:r>
              <a:rPr lang="en-US" sz="2400" dirty="0" smtClean="0"/>
              <a:t>; /* time stamp */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	bpf_u_int32 </a:t>
            </a:r>
            <a:r>
              <a:rPr lang="en-US" sz="2400" dirty="0" err="1" smtClean="0"/>
              <a:t>caplen</a:t>
            </a:r>
            <a:r>
              <a:rPr lang="en-US" sz="2400" dirty="0" smtClean="0"/>
              <a:t>; /* </a:t>
            </a:r>
            <a:r>
              <a:rPr lang="en-US" sz="2400" dirty="0" smtClean="0"/>
              <a:t>   length </a:t>
            </a:r>
            <a:r>
              <a:rPr lang="en-US" sz="2400" dirty="0" smtClean="0"/>
              <a:t>of portion present </a:t>
            </a:r>
            <a:r>
              <a:rPr lang="en-US" sz="2400" dirty="0" smtClean="0"/>
              <a:t>*/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	bpf_u_int32 </a:t>
            </a:r>
            <a:r>
              <a:rPr lang="en-US" sz="2400" dirty="0" err="1" smtClean="0"/>
              <a:t>len</a:t>
            </a:r>
            <a:r>
              <a:rPr lang="en-US" sz="2400" dirty="0" smtClean="0"/>
              <a:t>; /* length this packet (off wire) */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}; 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simple sniffer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"/>
            <a:ext cx="838199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85343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Sniffing (II)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Enter </a:t>
            </a:r>
            <a:r>
              <a:rPr lang="en-US" dirty="0" smtClean="0"/>
              <a:t>a loop that waits for </a:t>
            </a:r>
            <a:r>
              <a:rPr lang="en-US" i="1" dirty="0" smtClean="0"/>
              <a:t>n</a:t>
            </a:r>
            <a:r>
              <a:rPr lang="en-US" dirty="0" smtClean="0"/>
              <a:t> number of packets to be sniffed before being </a:t>
            </a:r>
            <a:r>
              <a:rPr lang="en-US" dirty="0" smtClean="0"/>
              <a:t>done </a:t>
            </a:r>
          </a:p>
          <a:p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pcap_loop</a:t>
            </a:r>
            <a:r>
              <a:rPr lang="en-US" sz="2800" dirty="0" smtClean="0"/>
              <a:t>(</a:t>
            </a:r>
            <a:r>
              <a:rPr lang="en-US" sz="2800" dirty="0" err="1" smtClean="0"/>
              <a:t>pcap_t</a:t>
            </a:r>
            <a:r>
              <a:rPr lang="en-US" sz="2800" dirty="0" smtClean="0"/>
              <a:t> *p,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cnt</a:t>
            </a:r>
            <a:r>
              <a:rPr lang="en-US" sz="2800" dirty="0" smtClean="0"/>
              <a:t>, </a:t>
            </a:r>
            <a:r>
              <a:rPr lang="en-US" sz="2800" dirty="0" err="1" smtClean="0"/>
              <a:t>pcap_handler</a:t>
            </a:r>
            <a:r>
              <a:rPr lang="en-US" sz="2800" dirty="0" smtClean="0"/>
              <a:t> callback, </a:t>
            </a:r>
            <a:r>
              <a:rPr lang="en-US" sz="2800" dirty="0" err="1" smtClean="0"/>
              <a:t>u_char</a:t>
            </a:r>
            <a:r>
              <a:rPr lang="en-US" sz="2800" dirty="0" smtClean="0"/>
              <a:t> </a:t>
            </a:r>
            <a:r>
              <a:rPr lang="en-US" sz="2800" dirty="0" smtClean="0"/>
              <a:t>*user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The last argument is set as NULL most time</a:t>
            </a:r>
          </a:p>
          <a:p>
            <a:r>
              <a:rPr lang="en-US" sz="2800" dirty="0" smtClean="0"/>
              <a:t>void </a:t>
            </a:r>
            <a:r>
              <a:rPr lang="en-US" sz="2800" dirty="0" err="1" smtClean="0"/>
              <a:t>got_packet</a:t>
            </a:r>
            <a:r>
              <a:rPr lang="en-US" sz="2800" dirty="0" smtClean="0"/>
              <a:t>(</a:t>
            </a:r>
            <a:r>
              <a:rPr lang="en-US" sz="2800" dirty="0" err="1" smtClean="0"/>
              <a:t>u_char</a:t>
            </a:r>
            <a:r>
              <a:rPr lang="en-US" sz="2800" dirty="0" smtClean="0"/>
              <a:t> *</a:t>
            </a:r>
            <a:r>
              <a:rPr lang="en-US" sz="2800" dirty="0" err="1" smtClean="0"/>
              <a:t>args</a:t>
            </a:r>
            <a:r>
              <a:rPr lang="en-US" sz="2800" dirty="0" smtClean="0"/>
              <a:t>, const </a:t>
            </a:r>
            <a:r>
              <a:rPr lang="en-US" sz="2800" dirty="0" err="1" smtClean="0"/>
              <a:t>struct</a:t>
            </a:r>
            <a:r>
              <a:rPr lang="en-US" sz="2800" dirty="0" smtClean="0"/>
              <a:t> </a:t>
            </a:r>
            <a:r>
              <a:rPr lang="en-US" sz="2800" dirty="0" err="1" smtClean="0"/>
              <a:t>pcap_pkthdr</a:t>
            </a:r>
            <a:r>
              <a:rPr lang="en-US" sz="2800" dirty="0" smtClean="0"/>
              <a:t> *header, const </a:t>
            </a:r>
            <a:r>
              <a:rPr lang="en-US" sz="2800" dirty="0" err="1" smtClean="0"/>
              <a:t>u_char</a:t>
            </a:r>
            <a:r>
              <a:rPr lang="en-US" sz="2800" dirty="0" smtClean="0"/>
              <a:t> *packet); </a:t>
            </a:r>
            <a:endParaRPr lang="en-US" sz="2800" dirty="0" smtClean="0"/>
          </a:p>
          <a:p>
            <a:pPr lvl="1"/>
            <a:r>
              <a:rPr lang="en-US" sz="2400" dirty="0" smtClean="0"/>
              <a:t>Callback function</a:t>
            </a:r>
          </a:p>
          <a:p>
            <a:pPr lvl="1"/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err="1" smtClean="0"/>
              <a:t>arg</a:t>
            </a:r>
            <a:r>
              <a:rPr lang="en-US" sz="2400" dirty="0" smtClean="0"/>
              <a:t>: corresponds to the last </a:t>
            </a:r>
            <a:r>
              <a:rPr lang="en-US" sz="2400" dirty="0" err="1" smtClean="0"/>
              <a:t>arg</a:t>
            </a:r>
            <a:r>
              <a:rPr lang="en-US" sz="2400" dirty="0" smtClean="0"/>
              <a:t> in </a:t>
            </a:r>
            <a:r>
              <a:rPr lang="en-US" sz="2400" dirty="0" err="1" smtClean="0"/>
              <a:t>pcap_loop</a:t>
            </a:r>
            <a:r>
              <a:rPr lang="en-US" sz="2400" dirty="0" smtClean="0"/>
              <a:t>()</a:t>
            </a: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  <a:r>
              <a:rPr lang="en-US" sz="2400" dirty="0" err="1" smtClean="0"/>
              <a:t>arg</a:t>
            </a:r>
            <a:r>
              <a:rPr lang="en-US" sz="2400" dirty="0" smtClean="0"/>
              <a:t>: </a:t>
            </a:r>
            <a:r>
              <a:rPr lang="en-US" sz="2400" dirty="0" err="1" smtClean="0"/>
              <a:t>pcap</a:t>
            </a:r>
            <a:r>
              <a:rPr lang="en-US" sz="2400" dirty="0" smtClean="0"/>
              <a:t> header</a:t>
            </a:r>
          </a:p>
          <a:p>
            <a:pPr lvl="1"/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</a:t>
            </a:r>
            <a:r>
              <a:rPr lang="en-US" sz="2400" dirty="0" err="1" smtClean="0"/>
              <a:t>arg</a:t>
            </a:r>
            <a:r>
              <a:rPr lang="en-US" sz="2400" dirty="0" smtClean="0"/>
              <a:t>: points to the first byte of a chunk of data containing the entire packet, as sniffed by </a:t>
            </a:r>
            <a:r>
              <a:rPr lang="en-US" sz="2400" dirty="0" err="1" smtClean="0"/>
              <a:t>pcap_loop</a:t>
            </a:r>
            <a:r>
              <a:rPr lang="en-US" sz="2400" dirty="0" smtClean="0"/>
              <a:t>(). </a:t>
            </a:r>
            <a:endParaRPr 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definition used to describe TCP/IP over Ethernet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8382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handling on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Upon receiving a Ethernet frame, the network card checks its destination MAC</a:t>
            </a:r>
          </a:p>
          <a:p>
            <a:r>
              <a:rPr lang="en-US" dirty="0" smtClean="0"/>
              <a:t>If it matches its own, the card generates an interrupt</a:t>
            </a:r>
          </a:p>
          <a:p>
            <a:r>
              <a:rPr lang="en-US" dirty="0" smtClean="0"/>
              <a:t>The network card driver handles the interrupt</a:t>
            </a:r>
          </a:p>
          <a:p>
            <a:pPr lvl="1"/>
            <a:r>
              <a:rPr lang="en-US" dirty="0" smtClean="0"/>
              <a:t>Timestamp the received data</a:t>
            </a:r>
          </a:p>
          <a:p>
            <a:pPr lvl="1"/>
            <a:r>
              <a:rPr lang="en-US" dirty="0" smtClean="0"/>
              <a:t>Copy it to the kernel buffer</a:t>
            </a:r>
          </a:p>
          <a:p>
            <a:pPr lvl="1"/>
            <a:r>
              <a:rPr lang="en-US" dirty="0" smtClean="0"/>
              <a:t>Determine the packet type by checking the </a:t>
            </a:r>
            <a:r>
              <a:rPr lang="en-US" dirty="0" smtClean="0">
                <a:solidFill>
                  <a:srgbClr val="FF0000"/>
                </a:solidFill>
              </a:rPr>
              <a:t>ether-type</a:t>
            </a:r>
            <a:r>
              <a:rPr lang="en-US" dirty="0" smtClean="0"/>
              <a:t> field in the frame header</a:t>
            </a:r>
          </a:p>
          <a:p>
            <a:pPr lvl="1"/>
            <a:r>
              <a:rPr lang="en-US" dirty="0" smtClean="0"/>
              <a:t>Pass it to the appropriate protocol handler in the protocol stack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definition used to describe TCP/IP over Ethernet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845819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definition used to describe TCP/IP over Ethernet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36512"/>
            <a:ext cx="8382000" cy="511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838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743200"/>
            <a:ext cx="785867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handling on Ethernet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IPv4 datagram is contained, the IPv4 packet handler</a:t>
            </a:r>
          </a:p>
          <a:p>
            <a:pPr lvl="1"/>
            <a:r>
              <a:rPr lang="en-US" dirty="0" smtClean="0"/>
              <a:t>Perform error check</a:t>
            </a:r>
          </a:p>
          <a:p>
            <a:pPr lvl="1"/>
            <a:r>
              <a:rPr lang="en-US" dirty="0" smtClean="0"/>
              <a:t>Make sure it is for this host</a:t>
            </a:r>
          </a:p>
          <a:p>
            <a:pPr lvl="1"/>
            <a:r>
              <a:rPr lang="en-US" dirty="0" smtClean="0"/>
              <a:t>Remove the IP header, pass it to the next protocol handler, say TCP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packet sniffer go through the same process</a:t>
            </a:r>
          </a:p>
          <a:p>
            <a:r>
              <a:rPr lang="en-US" dirty="0" smtClean="0"/>
              <a:t>The network driver also sends a copy of the received or transmitted packet to a part of the kernel: </a:t>
            </a:r>
            <a:r>
              <a:rPr lang="en-US" dirty="0" smtClean="0">
                <a:solidFill>
                  <a:srgbClr val="FF0000"/>
                </a:solidFill>
              </a:rPr>
              <a:t>packet filter</a:t>
            </a:r>
          </a:p>
          <a:p>
            <a:r>
              <a:rPr lang="en-US" dirty="0" smtClean="0"/>
              <a:t>The packet filter makes packet capture possible!</a:t>
            </a:r>
          </a:p>
          <a:p>
            <a:pPr lvl="1"/>
            <a:r>
              <a:rPr lang="en-US" dirty="0" smtClean="0"/>
              <a:t>By default they let any packet through</a:t>
            </a:r>
          </a:p>
          <a:p>
            <a:pPr lvl="1"/>
            <a:r>
              <a:rPr lang="en-US" dirty="0" smtClean="0"/>
              <a:t>We can specify a filter (using filtering capability)</a:t>
            </a:r>
          </a:p>
          <a:p>
            <a:pPr lvl="1"/>
            <a:r>
              <a:rPr lang="en-US" dirty="0" smtClean="0"/>
              <a:t>Require admin privileges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8"/>
            <a:ext cx="91440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things for packet sniffer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Data link type</a:t>
            </a:r>
          </a:p>
          <a:p>
            <a:pPr lvl="1"/>
            <a:r>
              <a:rPr lang="en-US" dirty="0" smtClean="0"/>
              <a:t>Different tech. and standards operating at the data link layer</a:t>
            </a:r>
          </a:p>
          <a:p>
            <a:r>
              <a:rPr lang="en-US" dirty="0" smtClean="0"/>
              <a:t>The sniffer must know the underlying data link type, thus to correctly interpret the headers used in the </a:t>
            </a:r>
            <a:r>
              <a:rPr lang="en-US" dirty="0" smtClean="0"/>
              <a:t>layer</a:t>
            </a:r>
          </a:p>
          <a:p>
            <a:r>
              <a:rPr lang="en-US" dirty="0" err="1" smtClean="0"/>
              <a:t>Pcap_datalink</a:t>
            </a:r>
            <a:r>
              <a:rPr lang="en-US" dirty="0" smtClean="0"/>
              <a:t>(</a:t>
            </a:r>
            <a:r>
              <a:rPr lang="en-US" dirty="0" err="1" smtClean="0"/>
              <a:t>pcap</a:t>
            </a:r>
            <a:r>
              <a:rPr lang="en-US" dirty="0" smtClean="0"/>
              <a:t>* p)</a:t>
            </a:r>
          </a:p>
          <a:p>
            <a:pPr lvl="1"/>
            <a:r>
              <a:rPr lang="en-US" dirty="0" smtClean="0"/>
              <a:t>Returns the link type of the device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236" y="457200"/>
            <a:ext cx="8767164" cy="519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5943600"/>
            <a:ext cx="881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Offset:  the start of the captured data to get the next protocol header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things for packet sniffer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Network layer protocol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The Ethernet header has a 16-bit </a:t>
            </a:r>
            <a:r>
              <a:rPr lang="en-US" dirty="0" err="1" smtClean="0">
                <a:solidFill>
                  <a:srgbClr val="FF0000"/>
                </a:solidFill>
              </a:rPr>
              <a:t>ethertype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specifies the next protocol (network-byte order)</a:t>
            </a:r>
          </a:p>
          <a:p>
            <a:pPr lvl="1"/>
            <a:r>
              <a:rPr lang="en-US" dirty="0" smtClean="0"/>
              <a:t>/* Ethernet header */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struct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sniff_ethernet</a:t>
            </a:r>
            <a:r>
              <a:rPr lang="en-US" dirty="0" smtClean="0">
                <a:solidFill>
                  <a:srgbClr val="FF0000"/>
                </a:solidFill>
              </a:rPr>
              <a:t> {       </a:t>
            </a:r>
          </a:p>
          <a:p>
            <a:pPr lvl="2">
              <a:buNone/>
            </a:pPr>
            <a:r>
              <a:rPr lang="en-US" sz="1500" dirty="0" err="1" smtClean="0">
                <a:solidFill>
                  <a:srgbClr val="FF0000"/>
                </a:solidFill>
              </a:rPr>
              <a:t>u_char</a:t>
            </a:r>
            <a:r>
              <a:rPr lang="en-US" sz="1500" dirty="0" smtClean="0">
                <a:solidFill>
                  <a:srgbClr val="FF0000"/>
                </a:solidFill>
              </a:rPr>
              <a:t>  </a:t>
            </a:r>
            <a:r>
              <a:rPr lang="en-US" sz="1500" dirty="0" err="1" smtClean="0">
                <a:solidFill>
                  <a:srgbClr val="FF0000"/>
                </a:solidFill>
              </a:rPr>
              <a:t>ether_dhost</a:t>
            </a:r>
            <a:r>
              <a:rPr lang="en-US" sz="1500" dirty="0" smtClean="0">
                <a:solidFill>
                  <a:srgbClr val="FF0000"/>
                </a:solidFill>
              </a:rPr>
              <a:t>[ETHER_ADDR_LEN];    /* destination host address */</a:t>
            </a:r>
          </a:p>
          <a:p>
            <a:pPr lvl="2">
              <a:buNone/>
            </a:pPr>
            <a:r>
              <a:rPr lang="en-US" sz="1500" dirty="0" err="1" smtClean="0">
                <a:solidFill>
                  <a:srgbClr val="FF0000"/>
                </a:solidFill>
              </a:rPr>
              <a:t>u_char</a:t>
            </a:r>
            <a:r>
              <a:rPr lang="en-US" sz="1500" dirty="0" smtClean="0">
                <a:solidFill>
                  <a:srgbClr val="FF0000"/>
                </a:solidFill>
              </a:rPr>
              <a:t>  </a:t>
            </a:r>
            <a:r>
              <a:rPr lang="en-US" sz="1500" dirty="0" err="1" smtClean="0">
                <a:solidFill>
                  <a:srgbClr val="FF0000"/>
                </a:solidFill>
              </a:rPr>
              <a:t>ether_shost</a:t>
            </a:r>
            <a:r>
              <a:rPr lang="en-US" sz="1500" dirty="0" smtClean="0">
                <a:solidFill>
                  <a:srgbClr val="FF0000"/>
                </a:solidFill>
              </a:rPr>
              <a:t>[ETHER_ADDR_LEN];    /* source host address */</a:t>
            </a:r>
          </a:p>
          <a:p>
            <a:pPr lvl="2">
              <a:buNone/>
            </a:pP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err="1" smtClean="0">
                <a:solidFill>
                  <a:srgbClr val="FF0000"/>
                </a:solidFill>
              </a:rPr>
              <a:t>u_short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err="1" smtClean="0">
                <a:solidFill>
                  <a:srgbClr val="FF0000"/>
                </a:solidFill>
              </a:rPr>
              <a:t>ether_type</a:t>
            </a:r>
            <a:r>
              <a:rPr lang="en-US" sz="1500" dirty="0" smtClean="0">
                <a:solidFill>
                  <a:srgbClr val="FF0000"/>
                </a:solidFill>
              </a:rPr>
              <a:t>;                     /* IP? ARP? RARP? etc */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}; //14 bytes</a:t>
            </a:r>
            <a:r>
              <a:rPr lang="en-US" dirty="0" smtClean="0"/>
              <a:t> for Ethernet frame header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1107</Words>
  <Application>Microsoft Office PowerPoint</Application>
  <PresentationFormat>On-screen Show (4:3)</PresentationFormat>
  <Paragraphs>164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Sniffing the Network (Programming with Libpcap)</vt:lpstr>
      <vt:lpstr>libcap</vt:lpstr>
      <vt:lpstr>Packet handling on Ethernet</vt:lpstr>
      <vt:lpstr>Packet handling on Ethernet (2)</vt:lpstr>
      <vt:lpstr>Sniff Packets</vt:lpstr>
      <vt:lpstr>Slide 6</vt:lpstr>
      <vt:lpstr>Important things for packet sniffer</vt:lpstr>
      <vt:lpstr>Slide 8</vt:lpstr>
      <vt:lpstr>Important things for packet sniffer (2)</vt:lpstr>
      <vt:lpstr>Slide 10</vt:lpstr>
      <vt:lpstr>Important things for packet sniffer (3)</vt:lpstr>
      <vt:lpstr>Slide 12</vt:lpstr>
      <vt:lpstr>Important things for packet sniffer (4)</vt:lpstr>
      <vt:lpstr>Malformed Packets</vt:lpstr>
      <vt:lpstr>A good packet sniffer</vt:lpstr>
      <vt:lpstr>Programming with Pcap - Normal program flow of a pcap application</vt:lpstr>
      <vt:lpstr>The Pcap Application</vt:lpstr>
      <vt:lpstr>Data Encapsulation in Ethernet Networks using the TCP/IP protocol</vt:lpstr>
      <vt:lpstr>Determining the Device</vt:lpstr>
      <vt:lpstr>Look up device</vt:lpstr>
      <vt:lpstr>Opening the device for sniffing</vt:lpstr>
      <vt:lpstr>Filtering the traffic</vt:lpstr>
      <vt:lpstr>Slide 23</vt:lpstr>
      <vt:lpstr>Actual sniffing (I) - capturing single packet at a time</vt:lpstr>
      <vt:lpstr>A simple sniffer</vt:lpstr>
      <vt:lpstr>Slide 26</vt:lpstr>
      <vt:lpstr>Slide 27</vt:lpstr>
      <vt:lpstr>Actual Sniffing (II) </vt:lpstr>
      <vt:lpstr>Structure definition used to describe TCP/IP over Ethernet</vt:lpstr>
      <vt:lpstr>Structure definition used to describe TCP/IP over Ethernet</vt:lpstr>
      <vt:lpstr>Structure definition used to describe TCP/IP over Ethernet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Sniffing the Network</dc:title>
  <dc:creator>zhuy</dc:creator>
  <cp:lastModifiedBy>zhuy</cp:lastModifiedBy>
  <cp:revision>32</cp:revision>
  <dcterms:created xsi:type="dcterms:W3CDTF">2006-08-16T00:00:00Z</dcterms:created>
  <dcterms:modified xsi:type="dcterms:W3CDTF">2013-03-06T22:25:41Z</dcterms:modified>
</cp:coreProperties>
</file>