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7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019BA-21AC-4F86-8447-05C7AC03C270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FB242-4870-4FE2-93BC-B3990E5F5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FB242-4870-4FE2-93BC-B3990E5F558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FB242-4870-4FE2-93BC-B3990E5F558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9C999C-B17F-419C-9D61-7B9DBDD10B3F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342F9D-0694-4EFB-8D89-7981B0B22AFE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20D9F-BD97-4673-9B04-0EE8BBED6798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6A5E93-1633-4E76-9AB2-AA05E23EA365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FFF9FE-4048-456F-B357-93F9154684ED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165452-0AB3-4FDB-A25C-8B1FFB313FAF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8E7999-5E69-475D-80C9-FCF5728236E2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FFEA80-2F8A-45E2-A786-F8334387913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11C26-BB2C-4F6C-8B5E-4A7E5DB129F4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0CAB36-4CA0-4C77-AC89-8E8DE6D3AB8A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11B529-1FDB-44D2-B81B-6FA864EA8473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FC3781-6C07-4B8B-B6D4-84C521E76094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4D2A1C-E4DA-4933-A876-E0B65EE8F237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8EEE80-7F40-4773-9C55-CEDDA7D6F86C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E8254A-D6D7-4AB0-86FC-0A42025953BB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Yingwu Zhu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operation: split</a:t>
            </a:r>
          </a:p>
          <a:p>
            <a:pPr lvl="1"/>
            <a:r>
              <a:rPr lang="en-US" dirty="0" smtClean="0"/>
              <a:t>Choose the pivot (e.g., the first element)</a:t>
            </a:r>
          </a:p>
          <a:p>
            <a:pPr lvl="1"/>
            <a:r>
              <a:rPr lang="en-US" dirty="0" smtClean="0"/>
              <a:t>Scan the (sub)list from both ends, swap elements such that the resulting left </a:t>
            </a:r>
            <a:r>
              <a:rPr lang="en-US" dirty="0" err="1" smtClean="0"/>
              <a:t>sublist</a:t>
            </a:r>
            <a:r>
              <a:rPr lang="en-US" dirty="0" smtClean="0"/>
              <a:t> &lt; pivot and right </a:t>
            </a:r>
            <a:r>
              <a:rPr lang="en-US" dirty="0" err="1" smtClean="0"/>
              <a:t>sublist</a:t>
            </a:r>
            <a:r>
              <a:rPr lang="en-US" dirty="0" smtClean="0"/>
              <a:t> &gt;= pivot</a:t>
            </a:r>
          </a:p>
          <a:p>
            <a:pPr lvl="1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split 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x[],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first,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last)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Quicksort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void </a:t>
            </a:r>
            <a:r>
              <a:rPr lang="en-US" dirty="0" err="1" smtClean="0"/>
              <a:t>quicksort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x[], </a:t>
            </a:r>
            <a:r>
              <a:rPr lang="en-US" dirty="0" err="1" smtClean="0"/>
              <a:t>int</a:t>
            </a:r>
            <a:r>
              <a:rPr lang="en-US" dirty="0" smtClean="0"/>
              <a:t> n) </a:t>
            </a: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1C2ECA-D3B1-4993-A92A-4CFD00092F17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69E14-1B4C-455C-AD0B-CB2E3EBAE72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Quicksort: T(n)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Best-case ?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Worst-case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C49ABB-3C8F-4A61-96F4-ADEFA733DCD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Quicksort Performance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O(nlog</a:t>
            </a:r>
            <a:r>
              <a:rPr lang="en-US" baseline="-25000" smtClean="0"/>
              <a:t>2</a:t>
            </a:r>
            <a:r>
              <a:rPr lang="en-US" smtClean="0"/>
              <a:t>n) is the best case computing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If the pivot results in sublists of approximately the same size.  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O(n</a:t>
            </a:r>
            <a:r>
              <a:rPr lang="en-US" baseline="30000" smtClean="0"/>
              <a:t>2</a:t>
            </a:r>
            <a:r>
              <a:rPr lang="en-US" smtClean="0"/>
              <a:t>) worst-case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List already ordered, elements in reverse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When </a:t>
            </a:r>
            <a:r>
              <a:rPr lang="en-US" sz="3200" b="1" smtClean="0">
                <a:solidFill>
                  <a:srgbClr val="6666FF"/>
                </a:solidFill>
                <a:latin typeface="Courier New" pitchFamily="49" charset="0"/>
              </a:rPr>
              <a:t>Split()</a:t>
            </a:r>
            <a:r>
              <a:rPr lang="en-US" smtClean="0"/>
              <a:t> repetitively results, for example, in one empty sublist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944792-0692-4B74-87CF-C3238D01E99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Improvements to Quicksort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</a:t>
            </a:r>
            <a:r>
              <a:rPr lang="en-US" i="1" smtClean="0"/>
              <a:t>arbitrary pivot</a:t>
            </a:r>
            <a:r>
              <a:rPr lang="en-US" smtClean="0"/>
              <a:t> gives a poor partition for nearly sorted lists (or lists in reverse)</a:t>
            </a:r>
          </a:p>
          <a:p>
            <a:pPr eaLnBrk="1" hangingPunct="1"/>
            <a:r>
              <a:rPr lang="en-US" smtClean="0"/>
              <a:t>Virtually all the elements go into either </a:t>
            </a:r>
            <a:r>
              <a:rPr lang="en-US" b="1" smtClean="0">
                <a:solidFill>
                  <a:srgbClr val="6666FF"/>
                </a:solidFill>
                <a:latin typeface="Courier New" pitchFamily="49" charset="0"/>
              </a:rPr>
              <a:t>SmallerThanPivot</a:t>
            </a:r>
            <a:r>
              <a:rPr lang="en-US" i="1" smtClean="0"/>
              <a:t> </a:t>
            </a:r>
            <a:r>
              <a:rPr lang="en-US" smtClean="0"/>
              <a:t>or </a:t>
            </a:r>
            <a:r>
              <a:rPr lang="en-US" b="1" smtClean="0">
                <a:solidFill>
                  <a:srgbClr val="6666FF"/>
                </a:solidFill>
                <a:latin typeface="Courier New" pitchFamily="49" charset="0"/>
              </a:rPr>
              <a:t>LargerThanPivot</a:t>
            </a:r>
          </a:p>
          <a:p>
            <a:pPr lvl="1" eaLnBrk="1" hangingPunct="1"/>
            <a:r>
              <a:rPr lang="en-US" smtClean="0"/>
              <a:t>all through the recursive calls. </a:t>
            </a:r>
          </a:p>
          <a:p>
            <a:pPr eaLnBrk="1" hangingPunct="1"/>
            <a:r>
              <a:rPr lang="en-US" smtClean="0"/>
              <a:t>Quicksort takes quadratic time to do essentially nothing at all.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AB1855-3BDA-4D61-A8AA-651B03D3B3F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Improvements to Quicksort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Better method for selecting the pivot is the </a:t>
            </a:r>
            <a:r>
              <a:rPr lang="en-US" sz="2800" i="1" smtClean="0">
                <a:solidFill>
                  <a:srgbClr val="FF0000"/>
                </a:solidFill>
              </a:rPr>
              <a:t>median-of-three rule</a:t>
            </a:r>
            <a:r>
              <a:rPr lang="en-US" sz="2800" i="1" smtClean="0"/>
              <a:t>,</a:t>
            </a:r>
            <a:r>
              <a:rPr lang="en-US" sz="2800" smtClean="0"/>
              <a:t> </a:t>
            </a:r>
            <a:endParaRPr lang="en-US" sz="2800" i="1" smtClean="0"/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Select the median of the first, middle, and last elements in each sublist as the pivot.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Often the list to be sorted is already partially ordered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Median-of-three rule will select a pivot closer to the middle of the sublist than will the “first-element” rule.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9E3C90-CD40-4BE4-8E87-F8D53E92C8B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Improvements to Quicksort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For small files (</a:t>
            </a:r>
            <a:r>
              <a:rPr lang="en-US" i="1" smtClean="0"/>
              <a:t>n </a:t>
            </a:r>
            <a:r>
              <a:rPr lang="en-US" smtClean="0"/>
              <a:t>&lt;= 20), quicksort is worse than insertion sort; </a:t>
            </a:r>
            <a:endParaRPr lang="en-US" i="1" smtClean="0"/>
          </a:p>
          <a:p>
            <a:pPr lvl="1" eaLnBrk="1" hangingPunct="1">
              <a:lnSpc>
                <a:spcPct val="90000"/>
              </a:lnSpc>
            </a:pPr>
            <a:r>
              <a:rPr lang="en-US" i="1" smtClean="0"/>
              <a:t>small files occur often because of recursion. </a:t>
            </a:r>
            <a:endParaRPr 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Use an efficient sort (e.g., insertion sort) for small files.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Better yet, use </a:t>
            </a:r>
            <a:r>
              <a:rPr lang="en-US" b="1" smtClean="0">
                <a:solidFill>
                  <a:srgbClr val="6666FF"/>
                </a:solidFill>
                <a:latin typeface="Courier New" pitchFamily="49" charset="0"/>
              </a:rPr>
              <a:t>Quicksort()</a:t>
            </a:r>
            <a:r>
              <a:rPr lang="en-US" smtClean="0"/>
              <a:t> until sublists are of a small size and then apply an efficient sort like insertion sort.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C64802-6BD5-467B-AA4B-CAEF254E529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Non-recursive Quicksort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Think about non-recursive alg.?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1C47CD-2258-486A-B927-54C178A6E18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Quicksort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75" y="1133475"/>
            <a:ext cx="8229600" cy="5240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 more efficient exchange sorting scheme than bubble sort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 typical exchange involves elements that are far apart </a:t>
            </a:r>
            <a:endParaRPr lang="en-US" sz="2000" i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i="1" dirty="0" smtClean="0"/>
              <a:t>Fewer interchanges are required to correctly position an element.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err="1" smtClean="0"/>
              <a:t>Quicksort</a:t>
            </a:r>
            <a:r>
              <a:rPr lang="en-US" sz="2800" dirty="0" smtClean="0"/>
              <a:t> uses a </a:t>
            </a:r>
            <a:r>
              <a:rPr lang="en-US" sz="2800" b="1" dirty="0" smtClean="0"/>
              <a:t>divide-and-conquer </a:t>
            </a:r>
            <a:r>
              <a:rPr lang="en-US" sz="2800" dirty="0" smtClean="0"/>
              <a:t>strategy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 recursive approach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The original problem partitioned into simpler sub-problems,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Each sub problem considered (conquered) </a:t>
            </a:r>
            <a:r>
              <a:rPr lang="en-US" sz="2000" dirty="0" smtClean="0">
                <a:solidFill>
                  <a:srgbClr val="FF0000"/>
                </a:solidFill>
              </a:rPr>
              <a:t>independently</a:t>
            </a:r>
            <a:r>
              <a:rPr lang="en-US" sz="2000" dirty="0" smtClean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Subdivision continues until sub problems obtained are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 enough </a:t>
            </a:r>
            <a:r>
              <a:rPr lang="en-US" sz="2800" dirty="0" smtClean="0"/>
              <a:t>to be solved directly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 How simple?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2FE8F8-E533-472B-A9AD-3685A8C9261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Quicksort</a:t>
            </a:r>
            <a:r>
              <a:rPr lang="en-US" dirty="0" smtClean="0"/>
              <a:t>: Divide/Split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Choose some element called a </a:t>
            </a:r>
            <a:r>
              <a:rPr lang="en-US" sz="2800" b="1" dirty="0" smtClean="0"/>
              <a:t>pivot </a:t>
            </a:r>
            <a:endParaRPr lang="en-US" sz="2800" i="1" dirty="0" smtClean="0"/>
          </a:p>
          <a:p>
            <a:pPr eaLnBrk="1" hangingPunct="1"/>
            <a:r>
              <a:rPr lang="en-US" sz="2800" i="1" dirty="0" smtClean="0"/>
              <a:t>Perform a sequence of exchanges </a:t>
            </a:r>
            <a:r>
              <a:rPr lang="en-US" sz="2800" dirty="0" smtClean="0"/>
              <a:t>so that </a:t>
            </a:r>
          </a:p>
          <a:p>
            <a:pPr lvl="1" eaLnBrk="1" hangingPunct="1"/>
            <a:r>
              <a:rPr lang="en-US" sz="2400" dirty="0" smtClean="0"/>
              <a:t>All elements that are less than this pivot are to its left.</a:t>
            </a:r>
          </a:p>
          <a:p>
            <a:pPr lvl="1" eaLnBrk="1" hangingPunct="1"/>
            <a:r>
              <a:rPr lang="en-US" sz="2400" dirty="0" smtClean="0"/>
              <a:t>All elements that are greater than the pivot are to its right. </a:t>
            </a:r>
          </a:p>
          <a:p>
            <a:pPr eaLnBrk="1" hangingPunct="1"/>
            <a:r>
              <a:rPr lang="en-US" sz="2800" dirty="0" smtClean="0"/>
              <a:t>Divides the (sub)list into two smaller sub lists, </a:t>
            </a:r>
          </a:p>
          <a:p>
            <a:pPr eaLnBrk="1" hangingPunct="1"/>
            <a:r>
              <a:rPr lang="en-US" sz="2800" dirty="0" smtClean="0"/>
              <a:t>Each of which may then be sorted independently in the </a:t>
            </a:r>
            <a:r>
              <a:rPr lang="en-US" sz="2800" i="1" dirty="0" smtClean="0"/>
              <a:t>same </a:t>
            </a:r>
            <a:r>
              <a:rPr lang="en-US" sz="2800" dirty="0" smtClean="0"/>
              <a:t>way.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0C7FCB-9241-4733-83FC-6E7C5097AF3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Quicksort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80060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If the list has 0 or 1 elements,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		return. </a:t>
            </a:r>
            <a:r>
              <a:rPr lang="en-US" sz="2400" i="1" dirty="0" smtClean="0">
                <a:solidFill>
                  <a:srgbClr val="FF0000"/>
                </a:solidFill>
              </a:rPr>
              <a:t>// the list is sorted, simple enough!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Else do: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Pick an element in the list to use as the </a:t>
            </a:r>
            <a:r>
              <a:rPr lang="en-US" sz="2400" i="1" dirty="0" smtClean="0">
                <a:solidFill>
                  <a:srgbClr val="FF0000"/>
                </a:solidFill>
              </a:rPr>
              <a:t>pivot</a:t>
            </a:r>
            <a:r>
              <a:rPr lang="en-US" sz="2400" dirty="0" smtClean="0"/>
              <a:t>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 	Split the remaining elements into two disjoint groups:</a:t>
            </a:r>
            <a:endParaRPr lang="en-US" sz="2400" i="1" dirty="0" smtClean="0"/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sz="2000" i="1" dirty="0" smtClean="0"/>
              <a:t>	</a:t>
            </a:r>
            <a:r>
              <a:rPr lang="en-US" sz="2000" i="1" dirty="0" err="1" smtClean="0"/>
              <a:t>SmallerThanPivot</a:t>
            </a:r>
            <a:r>
              <a:rPr lang="en-US" sz="2000" i="1" dirty="0" smtClean="0"/>
              <a:t> </a:t>
            </a:r>
            <a:r>
              <a:rPr lang="en-US" sz="2000" b="1" dirty="0" smtClean="0"/>
              <a:t>= </a:t>
            </a:r>
            <a:r>
              <a:rPr lang="en-US" sz="2000" dirty="0" smtClean="0"/>
              <a:t>{all elements &lt;= </a:t>
            </a:r>
            <a:r>
              <a:rPr lang="en-US" sz="2000" i="1" dirty="0" smtClean="0"/>
              <a:t>pivot</a:t>
            </a:r>
            <a:r>
              <a:rPr lang="en-US" sz="2000" dirty="0" smtClean="0"/>
              <a:t>}</a:t>
            </a:r>
            <a:endParaRPr lang="en-US" sz="2000" i="1" dirty="0" smtClean="0"/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sz="2000" i="1" dirty="0" smtClean="0"/>
              <a:t>	</a:t>
            </a:r>
            <a:r>
              <a:rPr lang="en-US" sz="2000" i="1" dirty="0" err="1" smtClean="0"/>
              <a:t>LargerThanPivot</a:t>
            </a:r>
            <a:r>
              <a:rPr lang="en-US" sz="2000" i="1" dirty="0" smtClean="0"/>
              <a:t> </a:t>
            </a:r>
            <a:r>
              <a:rPr lang="en-US" sz="2000" b="1" dirty="0" smtClean="0"/>
              <a:t>= </a:t>
            </a:r>
            <a:r>
              <a:rPr lang="en-US" sz="2000" dirty="0" smtClean="0"/>
              <a:t>{all elements &gt; </a:t>
            </a:r>
            <a:r>
              <a:rPr lang="en-US" sz="2000" i="1" dirty="0" smtClean="0"/>
              <a:t>pivot</a:t>
            </a:r>
            <a:r>
              <a:rPr lang="en-US" sz="2000" dirty="0" smtClean="0"/>
              <a:t>}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 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 Return the list rearranged as: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Quicksort</a:t>
            </a:r>
            <a:r>
              <a:rPr lang="en-US" sz="2400" dirty="0" smtClean="0"/>
              <a:t>(</a:t>
            </a:r>
            <a:r>
              <a:rPr lang="en-US" sz="2400" dirty="0" err="1" smtClean="0"/>
              <a:t>S</a:t>
            </a:r>
            <a:r>
              <a:rPr lang="en-US" sz="2400" i="1" dirty="0" err="1" smtClean="0"/>
              <a:t>mallerThanPivot</a:t>
            </a:r>
            <a:r>
              <a:rPr lang="en-US" sz="2400" dirty="0" smtClean="0"/>
              <a:t>),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i="1" dirty="0" smtClean="0"/>
              <a:t>      </a:t>
            </a:r>
            <a:r>
              <a:rPr lang="en-US" sz="2400" i="1" dirty="0" smtClean="0">
                <a:solidFill>
                  <a:srgbClr val="FF0000"/>
                </a:solidFill>
              </a:rPr>
              <a:t>pivot</a:t>
            </a:r>
            <a:r>
              <a:rPr lang="en-US" sz="2400" dirty="0" smtClean="0"/>
              <a:t>,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      </a:t>
            </a:r>
            <a:r>
              <a:rPr lang="en-US" sz="2400" dirty="0" err="1" smtClean="0"/>
              <a:t>Quicksort</a:t>
            </a:r>
            <a:r>
              <a:rPr lang="en-US" sz="2400" dirty="0" smtClean="0"/>
              <a:t>(</a:t>
            </a:r>
            <a:r>
              <a:rPr lang="en-US" sz="2400" i="1" dirty="0" err="1" smtClean="0"/>
              <a:t>LargerThanPivot</a:t>
            </a:r>
            <a:r>
              <a:rPr lang="en-US" sz="2400" dirty="0" smtClean="0"/>
              <a:t>). </a:t>
            </a:r>
          </a:p>
        </p:txBody>
      </p:sp>
      <p:sp>
        <p:nvSpPr>
          <p:cNvPr id="5126" name="Line 4"/>
          <p:cNvSpPr>
            <a:spLocks noChangeShapeType="1"/>
          </p:cNvSpPr>
          <p:nvPr/>
        </p:nvSpPr>
        <p:spPr bwMode="auto">
          <a:xfrm>
            <a:off x="557213" y="3857625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7" name="Line 5"/>
          <p:cNvSpPr>
            <a:spLocks noChangeShapeType="1"/>
          </p:cNvSpPr>
          <p:nvPr/>
        </p:nvSpPr>
        <p:spPr bwMode="auto">
          <a:xfrm flipV="1">
            <a:off x="544513" y="2797175"/>
            <a:ext cx="0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146050" y="3297238"/>
            <a:ext cx="62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Split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DAA057-FC8C-4CF7-A856-2BCF5DC0734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Quicksort Example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73638"/>
          </a:xfrm>
        </p:spPr>
        <p:txBody>
          <a:bodyPr/>
          <a:lstStyle/>
          <a:p>
            <a:pPr eaLnBrk="1" hangingPunct="1"/>
            <a:r>
              <a:rPr lang="en-US" sz="2800" dirty="0" smtClean="0"/>
              <a:t>Given to sort:</a:t>
            </a:r>
            <a:br>
              <a:rPr lang="en-US" sz="2800" dirty="0" smtClean="0"/>
            </a:br>
            <a:r>
              <a:rPr lang="en-US" sz="2800" dirty="0" smtClean="0"/>
              <a:t>75, 70, 65,            , 98, 78, 100, 93, 55, 61, 81, </a:t>
            </a:r>
            <a:br>
              <a:rPr lang="en-US" sz="2800" dirty="0" smtClean="0"/>
            </a:br>
            <a:endParaRPr lang="en-US" sz="2800" dirty="0" smtClean="0"/>
          </a:p>
          <a:p>
            <a:pPr eaLnBrk="1" hangingPunct="1"/>
            <a:r>
              <a:rPr lang="en-US" sz="2800" dirty="0" smtClean="0"/>
              <a:t>Select, arbitrarily, the first element, 75,  as pivot.</a:t>
            </a:r>
          </a:p>
          <a:p>
            <a:pPr eaLnBrk="1" hangingPunct="1"/>
            <a:r>
              <a:rPr lang="en-US" sz="2800" dirty="0" smtClean="0"/>
              <a:t>Search from right for elements &lt;= 75, stop at first element &lt;=75</a:t>
            </a:r>
          </a:p>
          <a:p>
            <a:pPr eaLnBrk="1" hangingPunct="1"/>
            <a:r>
              <a:rPr lang="en-US" sz="2800" dirty="0" smtClean="0"/>
              <a:t>Search from left for elements &gt; 75, stop at first element &gt;75</a:t>
            </a:r>
          </a:p>
          <a:p>
            <a:pPr eaLnBrk="1" hangingPunct="1"/>
            <a:r>
              <a:rPr lang="en-US" sz="2800" dirty="0" smtClean="0"/>
              <a:t>Swap these two elements, and then repeat this process</a:t>
            </a:r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 flipV="1">
            <a:off x="2971800" y="2438400"/>
            <a:ext cx="4876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 flipV="1">
            <a:off x="2519363" y="2501900"/>
            <a:ext cx="392112" cy="2443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2547937" y="2032000"/>
            <a:ext cx="65246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/>
              <a:t>84 </a:t>
            </a:r>
          </a:p>
        </p:txBody>
      </p:sp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7577137" y="2019300"/>
            <a:ext cx="652463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/>
              <a:t> 68 </a:t>
            </a:r>
            <a:endParaRPr lang="en-US" sz="2800" dirty="0"/>
          </a:p>
        </p:txBody>
      </p:sp>
      <p:sp>
        <p:nvSpPr>
          <p:cNvPr id="86024" name="Line 8"/>
          <p:cNvSpPr>
            <a:spLocks noChangeShapeType="1"/>
          </p:cNvSpPr>
          <p:nvPr/>
        </p:nvSpPr>
        <p:spPr bwMode="auto">
          <a:xfrm>
            <a:off x="844550" y="5848350"/>
            <a:ext cx="3976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9 -0.01183 C 0.02257 -0.02667 0.03785 -0.04127 0.07188 -0.05032 C 0.10591 -0.05913 0.1573 -0.06353 0.21112 -0.06701 C 0.26476 -0.07025 0.3415 -0.07281 0.39428 -0.06933 C 0.44705 -0.06539 0.49896 -0.05634 0.52813 -0.0429 C 0.5573 -0.02991 0.56389 -0.0102 0.57084 0.00997 " pathEditMode="relative" rAng="0" ptsTypes="aaaaaA">
                                      <p:cBhvr>
                                        <p:cTn id="17" dur="20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" y="-2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33573E-6 C -0.01666 0.01739 -0.03298 0.03478 -0.07239 0.04313 C -0.11163 0.05171 -0.18524 0.04823 -0.23611 0.05078 C -0.28698 0.05356 -0.33767 0.06006 -0.37777 0.05866 C -0.41788 0.05727 -0.45 0.05472 -0.47673 0.04313 C -0.50364 0.03177 -0.52048 0.01067 -0.53715 -0.00997 " pathEditMode="relative" rAng="0" ptsTypes="aaaaaA">
                                      <p:cBhvr>
                                        <p:cTn id="19" dur="20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nimBg="1"/>
      <p:bldP spid="86021" grpId="0" animBg="1"/>
      <p:bldP spid="86021" grpId="1" animBg="1"/>
      <p:bldP spid="86022" grpId="0"/>
      <p:bldP spid="86023" grpId="0"/>
      <p:bldP spid="860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0C2D7D-4B00-40D5-A4EA-18450EA25BF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Quicksort Example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75, 70, 65, 68, 61, </a:t>
            </a:r>
            <a:r>
              <a:rPr lang="en-US" sz="2800" i="1" dirty="0" smtClean="0"/>
              <a:t>55</a:t>
            </a:r>
            <a:r>
              <a:rPr lang="en-US" sz="2800" dirty="0" smtClean="0"/>
              <a:t>, 100, 93, 78, 98, 81, 84</a:t>
            </a:r>
            <a:r>
              <a:rPr lang="en-US" dirty="0" smtClean="0"/>
              <a:t>   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When done, swap with pivot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This SPLIT operation placed pivot 75 so that all elements to the left were &lt;= 75 and all elements to the right were  &gt; 75.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75 is now placed appropriately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Need to sort </a:t>
            </a:r>
            <a:r>
              <a:rPr lang="en-US" dirty="0" err="1" smtClean="0"/>
              <a:t>sublists</a:t>
            </a:r>
            <a:r>
              <a:rPr lang="en-US" dirty="0" smtClean="0"/>
              <a:t> on either side of 75 </a:t>
            </a:r>
          </a:p>
        </p:txBody>
      </p:sp>
      <p:sp>
        <p:nvSpPr>
          <p:cNvPr id="7174" name="Freeform 4"/>
          <p:cNvSpPr>
            <a:spLocks/>
          </p:cNvSpPr>
          <p:nvPr/>
        </p:nvSpPr>
        <p:spPr bwMode="auto">
          <a:xfrm>
            <a:off x="893763" y="981075"/>
            <a:ext cx="2890837" cy="720725"/>
          </a:xfrm>
          <a:custGeom>
            <a:avLst/>
            <a:gdLst>
              <a:gd name="T0" fmla="*/ 0 w 1821"/>
              <a:gd name="T1" fmla="*/ 975301397 h 454"/>
              <a:gd name="T2" fmla="*/ 1416327585 w 1821"/>
              <a:gd name="T3" fmla="*/ 95765937 h 454"/>
              <a:gd name="T4" fmla="*/ 2147483647 w 1821"/>
              <a:gd name="T5" fmla="*/ 400705629 h 454"/>
              <a:gd name="T6" fmla="*/ 2147483647 w 1821"/>
              <a:gd name="T7" fmla="*/ 1144151027 h 454"/>
              <a:gd name="T8" fmla="*/ 0 60000 65536"/>
              <a:gd name="T9" fmla="*/ 0 60000 65536"/>
              <a:gd name="T10" fmla="*/ 0 60000 65536"/>
              <a:gd name="T11" fmla="*/ 0 60000 65536"/>
              <a:gd name="T12" fmla="*/ 0 w 1821"/>
              <a:gd name="T13" fmla="*/ 0 h 454"/>
              <a:gd name="T14" fmla="*/ 1821 w 1821"/>
              <a:gd name="T15" fmla="*/ 454 h 4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21" h="454">
                <a:moveTo>
                  <a:pt x="0" y="387"/>
                </a:moveTo>
                <a:cubicBezTo>
                  <a:pt x="151" y="231"/>
                  <a:pt x="303" y="76"/>
                  <a:pt x="562" y="38"/>
                </a:cubicBezTo>
                <a:cubicBezTo>
                  <a:pt x="821" y="0"/>
                  <a:pt x="1343" y="90"/>
                  <a:pt x="1553" y="159"/>
                </a:cubicBezTo>
                <a:cubicBezTo>
                  <a:pt x="1763" y="228"/>
                  <a:pt x="1792" y="341"/>
                  <a:pt x="1821" y="45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5" name="Freeform 5"/>
          <p:cNvSpPr>
            <a:spLocks/>
          </p:cNvSpPr>
          <p:nvPr/>
        </p:nvSpPr>
        <p:spPr bwMode="auto">
          <a:xfrm>
            <a:off x="850900" y="2062163"/>
            <a:ext cx="2933700" cy="738187"/>
          </a:xfrm>
          <a:custGeom>
            <a:avLst/>
            <a:gdLst>
              <a:gd name="T0" fmla="*/ 2147483647 w 1848"/>
              <a:gd name="T1" fmla="*/ 168849566 h 465"/>
              <a:gd name="T2" fmla="*/ 2147483647 w 1848"/>
              <a:gd name="T3" fmla="*/ 1081145618 h 465"/>
              <a:gd name="T4" fmla="*/ 977820764 w 1848"/>
              <a:gd name="T5" fmla="*/ 710683593 h 465"/>
              <a:gd name="T6" fmla="*/ 0 w 1848"/>
              <a:gd name="T7" fmla="*/ 0 h 465"/>
              <a:gd name="T8" fmla="*/ 0 60000 65536"/>
              <a:gd name="T9" fmla="*/ 0 60000 65536"/>
              <a:gd name="T10" fmla="*/ 0 60000 65536"/>
              <a:gd name="T11" fmla="*/ 0 60000 65536"/>
              <a:gd name="T12" fmla="*/ 0 w 1848"/>
              <a:gd name="T13" fmla="*/ 0 h 465"/>
              <a:gd name="T14" fmla="*/ 1848 w 1848"/>
              <a:gd name="T15" fmla="*/ 465 h 4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48" h="465">
                <a:moveTo>
                  <a:pt x="1848" y="67"/>
                </a:moveTo>
                <a:cubicBezTo>
                  <a:pt x="1702" y="230"/>
                  <a:pt x="1556" y="393"/>
                  <a:pt x="1313" y="429"/>
                </a:cubicBezTo>
                <a:cubicBezTo>
                  <a:pt x="1070" y="465"/>
                  <a:pt x="607" y="353"/>
                  <a:pt x="388" y="282"/>
                </a:cubicBezTo>
                <a:cubicBezTo>
                  <a:pt x="169" y="211"/>
                  <a:pt x="84" y="105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6B287C-CDD9-463B-8F9F-199B073AB1C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Quicksort Example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Need to sort (independently):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</a:t>
            </a:r>
            <a:r>
              <a:rPr lang="en-US" sz="2800" dirty="0" smtClean="0"/>
              <a:t>	 </a:t>
            </a:r>
            <a:r>
              <a:rPr lang="en-US" sz="2400" dirty="0" smtClean="0"/>
              <a:t>55, 70, 65, 68, 61</a:t>
            </a:r>
            <a:r>
              <a:rPr lang="en-US" sz="2800" dirty="0" smtClean="0"/>
              <a:t>    and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		</a:t>
            </a:r>
            <a:r>
              <a:rPr lang="en-US" sz="2400" dirty="0" smtClean="0"/>
              <a:t>100, 93, 78, 98, 81, 84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Let pivot be 55, look from each end for values larger/smaller than 55, swap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Same for 2</a:t>
            </a:r>
            <a:r>
              <a:rPr lang="en-US" baseline="30000" dirty="0" smtClean="0"/>
              <a:t>nd</a:t>
            </a:r>
            <a:r>
              <a:rPr lang="en-US" dirty="0" smtClean="0"/>
              <a:t> list, pivot is 100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Sort the resulting </a:t>
            </a:r>
            <a:r>
              <a:rPr lang="en-US" dirty="0" err="1" smtClean="0"/>
              <a:t>sublists</a:t>
            </a:r>
            <a:r>
              <a:rPr lang="en-US" dirty="0" smtClean="0"/>
              <a:t> in the same manner until </a:t>
            </a:r>
            <a:r>
              <a:rPr lang="en-US" dirty="0" err="1" smtClean="0"/>
              <a:t>sublist</a:t>
            </a:r>
            <a:r>
              <a:rPr lang="en-US" dirty="0" smtClean="0"/>
              <a:t> is trivial (size 0 or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A5F25D-CF0E-4602-9BA5-609993D77A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Quicksort</a:t>
            </a:r>
            <a:endParaRPr lang="en-US" dirty="0" smtClean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Note visual example of</a:t>
            </a:r>
            <a:br>
              <a:rPr lang="en-US" smtClean="0"/>
            </a:br>
            <a:r>
              <a:rPr lang="en-US" smtClean="0"/>
              <a:t>a quicksort on an array</a:t>
            </a:r>
          </a:p>
        </p:txBody>
      </p:sp>
      <p:pic>
        <p:nvPicPr>
          <p:cNvPr id="890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762000"/>
            <a:ext cx="3124200" cy="552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6775450" y="6308725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etc.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Reflection of Quicksort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Perform spilt() operation on a (sub)list, such that:</a:t>
            </a:r>
            <a:br>
              <a:rPr lang="en-US" sz="2800" smtClean="0"/>
            </a:br>
            <a:r>
              <a:rPr lang="en-US" sz="2800" smtClean="0"/>
              <a:t>left-sublist, pivot, right-sublist</a:t>
            </a:r>
          </a:p>
          <a:p>
            <a:pPr eaLnBrk="1" hangingPunct="1"/>
            <a:r>
              <a:rPr lang="en-US" sz="2800" smtClean="0"/>
              <a:t>Recursively and independently perform split() on left-sublist and right-sublist, until their sizes become 0 or 1 (simple enought). </a:t>
            </a:r>
          </a:p>
          <a:p>
            <a:pPr eaLnBrk="1" hangingPunct="1"/>
            <a:r>
              <a:rPr lang="en-US" sz="2800" smtClean="0"/>
              <a:t>So, the basic operation is split!</a:t>
            </a:r>
          </a:p>
          <a:p>
            <a:pPr lvl="1" eaLnBrk="1" hangingPunct="1"/>
            <a:r>
              <a:rPr lang="en-US" sz="2400" smtClean="0"/>
              <a:t>int split(int x[], int low, int high)</a:t>
            </a:r>
          </a:p>
          <a:p>
            <a:pPr lvl="1" eaLnBrk="1" hangingPunct="1"/>
            <a:r>
              <a:rPr lang="en-US" sz="2400" smtClean="0"/>
              <a:t>[low, high] specifies the sublist. </a:t>
            </a:r>
          </a:p>
          <a:p>
            <a:pPr lvl="1" eaLnBrk="1" hangingPunct="1"/>
            <a:r>
              <a:rPr lang="en-US" sz="2400" smtClean="0"/>
              <a:t>Returns the final position of the pivot</a:t>
            </a: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C853C0-8CF2-4327-8D15-77490B807B29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589</Words>
  <Application>Microsoft Office PowerPoint</Application>
  <PresentationFormat>On-screen Show (4:3)</PresentationFormat>
  <Paragraphs>135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Quicksort</vt:lpstr>
      <vt:lpstr>Quicksort</vt:lpstr>
      <vt:lpstr>Quicksort: Divide/Split</vt:lpstr>
      <vt:lpstr>Quicksort</vt:lpstr>
      <vt:lpstr>Quicksort Example</vt:lpstr>
      <vt:lpstr>Quicksort Example</vt:lpstr>
      <vt:lpstr>Quicksort Example</vt:lpstr>
      <vt:lpstr>Quicksort</vt:lpstr>
      <vt:lpstr>Reflection of Quicksort</vt:lpstr>
      <vt:lpstr>Implementing Quicksort</vt:lpstr>
      <vt:lpstr>Recursive Quicksort</vt:lpstr>
      <vt:lpstr>Quicksort: T(n)</vt:lpstr>
      <vt:lpstr>Quicksort Performance</vt:lpstr>
      <vt:lpstr>Improvements to Quicksort</vt:lpstr>
      <vt:lpstr>Improvements to Quicksort</vt:lpstr>
      <vt:lpstr>Improvements to Quicksort</vt:lpstr>
      <vt:lpstr>Non-recursive Quicksort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Quicksort</dc:title>
  <dc:creator>zhuy</dc:creator>
  <cp:lastModifiedBy>zhuy</cp:lastModifiedBy>
  <cp:revision>5</cp:revision>
  <dcterms:created xsi:type="dcterms:W3CDTF">2006-08-16T00:00:00Z</dcterms:created>
  <dcterms:modified xsi:type="dcterms:W3CDTF">2011-11-04T03:10:33Z</dcterms:modified>
</cp:coreProperties>
</file>